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78" r:id="rId2"/>
    <p:sldId id="265" r:id="rId3"/>
    <p:sldId id="270" r:id="rId4"/>
    <p:sldId id="286" r:id="rId5"/>
    <p:sldId id="285" r:id="rId6"/>
    <p:sldId id="287" r:id="rId7"/>
    <p:sldId id="288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224"/>
    <a:srgbClr val="F59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80" d="100"/>
          <a:sy n="80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FEDE9425-BF86-430A-9FBE-B478FA49893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355D8651-3E94-410E-BDC0-5533C00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3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1A82-F49D-5640-A398-ECE6D05F5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78C5F-4C3D-9F44-83FB-378D28232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CE5C-1575-0A45-9258-86CC0A6B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8E40-5856-5E44-A182-044EA850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21C57-C0A9-0742-8AB3-EE323A4C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6DA1-2503-0F49-9B71-33356D9D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56753-5722-9440-B65E-F89A04DC7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5222-D4FC-AF4D-8214-EDBD95D7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21956-F5C8-B742-A0C8-DE83D01A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656B7-A81E-C249-8843-B7D368A9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8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23A18-C429-8844-B4BD-E181DECF5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A9CA5-5FDA-DA48-8F33-B7235386D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68BEC-258A-AA47-B2AA-FEE5DB2D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30FA-D628-AF4F-9EDC-CC07CA70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F3EDF-F091-1743-98F8-6136AD50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BFE-3BBE-2545-A57E-9F308860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2A09-D077-AB4F-A865-CCF288B1D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7B5E6-1DB2-834E-A136-2B6974DE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0325A-636E-944E-8FB1-2495C7D5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E0C68-38E2-7245-A72B-FB96EE7B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76DF-C66F-454E-9728-A17B7A76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7CCB7-AC6C-374F-A24B-C9C013DC1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22400-9E21-6945-B6E3-F0771A43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C95A6-9198-D446-AFBA-23632021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7AF7-9430-0249-B595-AA7475A2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C5C0-5CF4-BD4E-9440-12E85368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6254B-5814-EF4A-9049-77F2B3805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BEC7B-D179-A54A-96C8-C59240178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D77DE-EDE7-5344-A16C-F68B149E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80A93-F875-4046-B04E-9F905710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C9639-0819-8A41-9E0C-7AAB31AC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110BF-CFA8-5F44-9CD2-16FB0174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1ECB1-0A70-E849-B83C-5803FF2D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9F758-E862-DB4B-A5B7-5F90E90BB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0209B-DD65-D947-B0CB-3F0033844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762AA-50DE-844B-9B2C-050F2ED00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9C98C-C3E5-CE4B-9AFE-5FCF845C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E93402-650B-1B4B-846D-C62BAE54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CB766-3999-3949-A1E0-B5B044C1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DD72-7C60-A441-A676-928585E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A90C2-58B4-0244-859D-D6191950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11135-D486-C74A-B692-61CFF2D1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8B975-1901-D240-9048-0430E7BA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434CF-0A3E-1C4F-B3EB-8AE3E151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CA2BA-4D8C-084B-BC6A-A81C56F5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E86B4-5AFD-8F4D-BA80-29B4CFDC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CFE5-12A6-BA47-B699-F874D47C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50312-66E2-CE4D-A336-16502BB5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F34BB-C214-0248-8C8E-B8EAD8A8E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B6A1-0B47-204C-996F-307206AF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5E5CC-E4AE-2741-B84A-10D66B76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0D0CA-14D0-3243-8F2F-B814D83F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D33C-F3FE-FA46-A2C5-8BBE596E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B86CB-31CC-5F4B-85C9-3EC3CD4A1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3368A-5CA0-094C-8A95-21DCA2995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34C60-78B8-B74E-B693-CCC1F69B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235C8-1B68-E84B-8F52-266D5533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98E0-DCDF-3A44-B910-DD105B8D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2CC09-852A-FC44-80C0-A8FDED66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3FCD7-B878-8048-BCEF-4110632EF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67D2-95FE-5D48-AE4A-8BE164502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39A8-7225-5243-9779-42F07AC8153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53C9-93E9-B849-8AF3-AC8862A6C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3C67B-5A27-5F4E-BDA0-B8A463A8A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C466-5691-5648-94BE-E664DF8C5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of Intercollegiate Athletics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Beverly Marshall</a:t>
            </a:r>
          </a:p>
          <a:p>
            <a:r>
              <a:rPr lang="en-US" dirty="0"/>
              <a:t>Faculty Athletics Representative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2C6D-E3EE-0C44-B577-6E5DE31A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940" y="659958"/>
            <a:ext cx="8937859" cy="7633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What is </a:t>
            </a:r>
            <a:r>
              <a:rPr lang="en-US" sz="3200" dirty="0" smtClean="0">
                <a:solidFill>
                  <a:schemeClr val="accent2"/>
                </a:solidFill>
              </a:rPr>
              <a:t>FGR and GSR? 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6690-321C-F442-AA48-2B8A41A13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699" y="1946365"/>
            <a:ext cx="10949403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+mj-lt"/>
              </a:rPr>
              <a:t>FGR=Federal Graduation Rate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Essentially measures % of students who complete BA/BS from initial school within 6 years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Counts all transfers as academic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failures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Only Student Athletes receiving financial aid are counted as student athletes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D0D7-83D5-1A4B-9FAD-3E8C291A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567" y="634625"/>
            <a:ext cx="9221004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AU </a:t>
            </a:r>
            <a:r>
              <a:rPr lang="en-US" sz="2800" dirty="0" smtClean="0">
                <a:solidFill>
                  <a:schemeClr val="accent2"/>
                </a:solidFill>
              </a:rPr>
              <a:t>FGR for Males by Ethnicity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5D09EE-7B01-C548-B1CB-3AE941ED5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63241"/>
              </p:ext>
            </p:extLst>
          </p:nvPr>
        </p:nvGraphicFramePr>
        <p:xfrm>
          <a:off x="795528" y="1998877"/>
          <a:ext cx="10445172" cy="388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62">
                  <a:extLst>
                    <a:ext uri="{9D8B030D-6E8A-4147-A177-3AD203B41FA5}">
                      <a16:colId xmlns:a16="http://schemas.microsoft.com/office/drawing/2014/main" val="1872297026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2022775163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1303635287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2559051093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864724921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325950824"/>
                    </a:ext>
                  </a:extLst>
                </a:gridCol>
              </a:tblGrid>
              <a:tr h="951034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</a:t>
                      </a:r>
                      <a:r>
                        <a:rPr lang="en-US" baseline="0" dirty="0" smtClean="0"/>
                        <a:t> – White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FGR—African American</a:t>
                      </a:r>
                      <a:r>
                        <a:rPr lang="en-US" baseline="0" dirty="0" smtClean="0"/>
                        <a:t>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FGR- White Male Student Athletes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FGR—African American Male</a:t>
                      </a:r>
                    </a:p>
                    <a:p>
                      <a:pPr algn="ctr"/>
                      <a:r>
                        <a:rPr lang="en-US" dirty="0" smtClean="0"/>
                        <a:t>Student </a:t>
                      </a:r>
                      <a:r>
                        <a:rPr lang="en-US" dirty="0"/>
                        <a:t>Athletes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43205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2011-12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171247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82602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60955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90760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2007-08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8519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2006-07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4933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2005-06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2005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Graduation Trends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81" y="1844702"/>
            <a:ext cx="8356820" cy="464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4312"/>
            <a:ext cx="11430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4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FGR Males compared to NCAA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820" y="1367624"/>
            <a:ext cx="8998226" cy="49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D0D7-83D5-1A4B-9FAD-3E8C291A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567" y="634625"/>
            <a:ext cx="9221004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AU </a:t>
            </a:r>
            <a:r>
              <a:rPr lang="en-US" sz="2800" dirty="0" smtClean="0">
                <a:solidFill>
                  <a:schemeClr val="accent2"/>
                </a:solidFill>
              </a:rPr>
              <a:t>FGR for Males by </a:t>
            </a:r>
            <a:r>
              <a:rPr lang="en-US" sz="2800" dirty="0" smtClean="0">
                <a:solidFill>
                  <a:schemeClr val="accent2"/>
                </a:solidFill>
              </a:rPr>
              <a:t>Ethnicity -  4 </a:t>
            </a:r>
            <a:r>
              <a:rPr lang="en-US" sz="2800" smtClean="0">
                <a:solidFill>
                  <a:schemeClr val="accent2"/>
                </a:solidFill>
              </a:rPr>
              <a:t>year averages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5D09EE-7B01-C548-B1CB-3AE941ED576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95528" y="1998877"/>
          <a:ext cx="10445172" cy="388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62">
                  <a:extLst>
                    <a:ext uri="{9D8B030D-6E8A-4147-A177-3AD203B41FA5}">
                      <a16:colId xmlns:a16="http://schemas.microsoft.com/office/drawing/2014/main" val="1872297026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2022775163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1303635287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2559051093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864724921"/>
                    </a:ext>
                  </a:extLst>
                </a:gridCol>
                <a:gridCol w="1740862">
                  <a:extLst>
                    <a:ext uri="{9D8B030D-6E8A-4147-A177-3AD203B41FA5}">
                      <a16:colId xmlns:a16="http://schemas.microsoft.com/office/drawing/2014/main" val="325950824"/>
                    </a:ext>
                  </a:extLst>
                </a:gridCol>
              </a:tblGrid>
              <a:tr h="951034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</a:t>
                      </a:r>
                      <a:r>
                        <a:rPr lang="en-US" baseline="0" dirty="0" smtClean="0"/>
                        <a:t> – White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FGR—African American</a:t>
                      </a:r>
                      <a:r>
                        <a:rPr lang="en-US" baseline="0" dirty="0" smtClean="0"/>
                        <a:t>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FGR- White Male Student Athletes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FGR—African American Male</a:t>
                      </a:r>
                    </a:p>
                    <a:p>
                      <a:pPr algn="ctr"/>
                      <a:r>
                        <a:rPr lang="en-US" dirty="0" smtClean="0"/>
                        <a:t>Student </a:t>
                      </a:r>
                      <a:r>
                        <a:rPr lang="en-US" dirty="0"/>
                        <a:t>Athletes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43205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2011-12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171247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82602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60955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90760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2007-08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8519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2006-07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4933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 smtClean="0"/>
                        <a:t>2005-06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2005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257</Words>
  <Application>Microsoft Office PowerPoint</Application>
  <PresentationFormat>Widescreen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Committee of Intercollegiate Athletics</vt:lpstr>
      <vt:lpstr>What is FGR and GSR?  </vt:lpstr>
      <vt:lpstr>AU FGR for Males by Ethnicity</vt:lpstr>
      <vt:lpstr>Male Graduation Trends</vt:lpstr>
      <vt:lpstr>PowerPoint Presentation</vt:lpstr>
      <vt:lpstr>FGR Males compared to NCAA</vt:lpstr>
      <vt:lpstr>AU FGR for Males by Ethnicity -  4 year averages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Beverly Marshall</cp:lastModifiedBy>
  <cp:revision>134</cp:revision>
  <cp:lastPrinted>2018-05-10T23:24:08Z</cp:lastPrinted>
  <dcterms:created xsi:type="dcterms:W3CDTF">2018-03-05T03:16:28Z</dcterms:created>
  <dcterms:modified xsi:type="dcterms:W3CDTF">2018-05-10T23:25:13Z</dcterms:modified>
</cp:coreProperties>
</file>